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01" r:id="rId3"/>
    <p:sldId id="303" r:id="rId4"/>
    <p:sldId id="304" r:id="rId5"/>
    <p:sldId id="305" r:id="rId6"/>
    <p:sldId id="306" r:id="rId7"/>
    <p:sldId id="307" r:id="rId8"/>
    <p:sldId id="309" r:id="rId9"/>
    <p:sldId id="310" r:id="rId10"/>
    <p:sldId id="311" r:id="rId11"/>
    <p:sldId id="312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emming Kjølstad Larsen" initials="FKL" lastIdx="1" clrIdx="0">
    <p:extLst>
      <p:ext uri="{19B8F6BF-5375-455C-9EA6-DF929625EA0E}">
        <p15:presenceInfo xmlns:p15="http://schemas.microsoft.com/office/powerpoint/2012/main" userId="S-1-5-21-2555031890-21610413-3322835357-9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3:26:26.56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3:26:26.56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3:26:26.56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328E-696E-45AC-9721-6A6E002A1B24}" type="datetimeFigureOut">
              <a:rPr lang="da-DK" smtClean="0"/>
              <a:t>25-05-2023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01D-B801-4C64-9138-13290D92F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498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328E-696E-45AC-9721-6A6E002A1B24}" type="datetimeFigureOut">
              <a:rPr lang="da-DK" smtClean="0"/>
              <a:t>25-05-2023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01D-B801-4C64-9138-13290D92F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55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328E-696E-45AC-9721-6A6E002A1B24}" type="datetimeFigureOut">
              <a:rPr lang="da-DK" smtClean="0"/>
              <a:t>25-05-2023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01D-B801-4C64-9138-13290D92F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561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328E-696E-45AC-9721-6A6E002A1B24}" type="datetimeFigureOut">
              <a:rPr lang="da-DK" smtClean="0"/>
              <a:t>25-05-2023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01D-B801-4C64-9138-13290D92F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07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328E-696E-45AC-9721-6A6E002A1B24}" type="datetimeFigureOut">
              <a:rPr lang="da-DK" smtClean="0"/>
              <a:t>25-05-2023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01D-B801-4C64-9138-13290D92F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87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328E-696E-45AC-9721-6A6E002A1B24}" type="datetimeFigureOut">
              <a:rPr lang="da-DK" smtClean="0"/>
              <a:t>25-05-2023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01D-B801-4C64-9138-13290D92F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339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328E-696E-45AC-9721-6A6E002A1B24}" type="datetimeFigureOut">
              <a:rPr lang="da-DK" smtClean="0"/>
              <a:t>25-05-2023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01D-B801-4C64-9138-13290D92F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035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328E-696E-45AC-9721-6A6E002A1B24}" type="datetimeFigureOut">
              <a:rPr lang="da-DK" smtClean="0"/>
              <a:t>25-05-2023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01D-B801-4C64-9138-13290D92F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321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328E-696E-45AC-9721-6A6E002A1B24}" type="datetimeFigureOut">
              <a:rPr lang="da-DK" smtClean="0"/>
              <a:t>25-05-2023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01D-B801-4C64-9138-13290D92F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49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328E-696E-45AC-9721-6A6E002A1B24}" type="datetimeFigureOut">
              <a:rPr lang="da-DK" smtClean="0"/>
              <a:t>25-05-2023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01D-B801-4C64-9138-13290D92F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575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328E-696E-45AC-9721-6A6E002A1B24}" type="datetimeFigureOut">
              <a:rPr lang="da-DK" smtClean="0"/>
              <a:t>25-05-2023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01D-B801-4C64-9138-13290D92F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03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328E-696E-45AC-9721-6A6E002A1B24}" type="datetimeFigureOut">
              <a:rPr lang="da-DK" smtClean="0"/>
              <a:t>25-05-2023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0301D-B801-4C64-9138-13290D92F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774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naturogmiljoe@alleroed.dk" TargetMode="External"/><Relationship Id="rId3" Type="http://schemas.microsoft.com/office/2007/relationships/hdphoto" Target="../media/hdphoto1.wdp"/><Relationship Id="rId7" Type="http://schemas.openxmlformats.org/officeDocument/2006/relationships/hyperlink" Target="mailto:planogbyg@alleroed.d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lleroed.dk/" TargetMode="External"/><Relationship Id="rId5" Type="http://schemas.openxmlformats.org/officeDocument/2006/relationships/image" Target="../media/image3.png"/><Relationship Id="rId10" Type="http://schemas.openxmlformats.org/officeDocument/2006/relationships/hyperlink" Target="mailto:kommunen@alleroed.dk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teknikogdrift@alleroed.d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970" y="1066394"/>
            <a:ext cx="7027237" cy="50536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90630" y="1763714"/>
            <a:ext cx="9144000" cy="1835210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r>
              <a:rPr lang="da-DK" sz="3600" b="1" dirty="0" smtClean="0"/>
              <a:t>Status - Muligheder – Forventninger</a:t>
            </a:r>
          </a:p>
          <a:p>
            <a:endParaRPr lang="da-DK" sz="3200" dirty="0" smtClean="0"/>
          </a:p>
          <a:p>
            <a:endParaRPr lang="da-DK" sz="3200" dirty="0"/>
          </a:p>
          <a:p>
            <a:endParaRPr lang="da-DK" sz="3200" dirty="0"/>
          </a:p>
        </p:txBody>
      </p:sp>
      <p:pic>
        <p:nvPicPr>
          <p:cNvPr id="4" name="Billede 3" descr="Logo" title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5" y="374066"/>
            <a:ext cx="1566639" cy="6923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4687" y="584464"/>
            <a:ext cx="9144000" cy="1013263"/>
          </a:xfrm>
        </p:spPr>
        <p:txBody>
          <a:bodyPr/>
          <a:lstStyle/>
          <a:p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Varmeplan 2022</a:t>
            </a: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ladsholder til indhold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903" y="5976594"/>
            <a:ext cx="1923079" cy="799879"/>
          </a:xfrm>
          <a:prstGeom prst="rect">
            <a:avLst/>
          </a:prstGeom>
        </p:spPr>
      </p:pic>
      <p:sp>
        <p:nvSpPr>
          <p:cNvPr id="9" name="Undertitel 2"/>
          <p:cNvSpPr txBox="1">
            <a:spLocks/>
          </p:cNvSpPr>
          <p:nvPr/>
        </p:nvSpPr>
        <p:spPr>
          <a:xfrm>
            <a:off x="1390630" y="3255242"/>
            <a:ext cx="9144000" cy="1503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Borgerdag om energi og varme</a:t>
            </a:r>
          </a:p>
          <a:p>
            <a:r>
              <a:rPr lang="da-DK" dirty="0" smtClean="0"/>
              <a:t>Blovstrød</a:t>
            </a:r>
          </a:p>
          <a:p>
            <a:r>
              <a:rPr lang="da-DK" dirty="0" smtClean="0"/>
              <a:t>24. </a:t>
            </a:r>
            <a:r>
              <a:rPr lang="da-DK" dirty="0"/>
              <a:t>m</a:t>
            </a:r>
            <a:r>
              <a:rPr lang="da-DK" dirty="0" smtClean="0"/>
              <a:t>aj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dirty="0" smtClean="0"/>
          </a:p>
          <a:p>
            <a:endParaRPr lang="da-DK" sz="3200" dirty="0" smtClean="0"/>
          </a:p>
          <a:p>
            <a:endParaRPr lang="da-DK" sz="3200" dirty="0" smtClean="0"/>
          </a:p>
          <a:p>
            <a:endParaRPr lang="da-DK" sz="3200" dirty="0" smtClean="0"/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5201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4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970" y="1066394"/>
            <a:ext cx="7027237" cy="50536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4" name="Billede 3" descr="Logo" title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5" y="374066"/>
            <a:ext cx="1566639" cy="6923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4687" y="584464"/>
            <a:ext cx="9144000" cy="1013263"/>
          </a:xfrm>
        </p:spPr>
        <p:txBody>
          <a:bodyPr/>
          <a:lstStyle/>
          <a:p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Hjælp og vejledning</a:t>
            </a: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ladsholder til indhold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903" y="5976594"/>
            <a:ext cx="1923079" cy="799879"/>
          </a:xfrm>
          <a:prstGeom prst="rect">
            <a:avLst/>
          </a:prstGeom>
        </p:spPr>
      </p:pic>
      <p:sp>
        <p:nvSpPr>
          <p:cNvPr id="9" name="Undertitel 2"/>
          <p:cNvSpPr>
            <a:spLocks noGrp="1"/>
          </p:cNvSpPr>
          <p:nvPr>
            <p:ph type="subTitle" idx="1"/>
          </p:nvPr>
        </p:nvSpPr>
        <p:spPr>
          <a:xfrm>
            <a:off x="2311511" y="2099822"/>
            <a:ext cx="7800392" cy="4758178"/>
          </a:xfrm>
        </p:spPr>
        <p:txBody>
          <a:bodyPr>
            <a:normAutofit/>
          </a:bodyPr>
          <a:lstStyle/>
          <a:p>
            <a:pPr algn="l"/>
            <a:r>
              <a:rPr lang="da-DK" sz="2200" dirty="0" smtClean="0"/>
              <a:t>Kommunens hjemmeside: </a:t>
            </a:r>
            <a:r>
              <a:rPr lang="da-DK" sz="2200" dirty="0" smtClean="0">
                <a:hlinkClick r:id="rId6"/>
              </a:rPr>
              <a:t>www.alleroed.dk</a:t>
            </a:r>
            <a:r>
              <a:rPr lang="da-DK" sz="2200" dirty="0" smtClean="0"/>
              <a:t> </a:t>
            </a:r>
          </a:p>
          <a:p>
            <a:pPr algn="l"/>
            <a:r>
              <a:rPr lang="da-DK" sz="2200" dirty="0" smtClean="0"/>
              <a:t>      Søgeord: ”Boligopvarmning” eller ”Varmeplan”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Oplysninger om fjernvarme, varmepumper, jordvarme, solceller, olietanke, termonet, pilotprojekter etc.,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Nyttige links, f.eks. til </a:t>
            </a:r>
            <a:r>
              <a:rPr lang="da-DK" sz="1800" dirty="0" err="1" smtClean="0"/>
              <a:t>SparEnergi</a:t>
            </a:r>
            <a:r>
              <a:rPr lang="da-DK" sz="1800" dirty="0" smtClean="0"/>
              <a:t> (herom senere i dag)</a:t>
            </a:r>
          </a:p>
          <a:p>
            <a:pPr algn="l"/>
            <a:endParaRPr lang="da-DK" sz="2000" dirty="0" smtClean="0"/>
          </a:p>
          <a:p>
            <a:pPr algn="l"/>
            <a:r>
              <a:rPr lang="da-DK" sz="2200" dirty="0" smtClean="0"/>
              <a:t>Nærmere oplysninger og hjælp: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Lokalplaner, BBR, byggetilladelser etc.: </a:t>
            </a:r>
            <a:r>
              <a:rPr lang="da-DK" sz="1800" dirty="0" smtClean="0">
                <a:hlinkClick r:id="rId7"/>
              </a:rPr>
              <a:t>planogbyg@alleroed.dk</a:t>
            </a:r>
            <a:endParaRPr lang="da-DK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Jordvarme, olietanke, støj m.v.: </a:t>
            </a:r>
            <a:r>
              <a:rPr lang="da-DK" sz="1800" dirty="0" smtClean="0">
                <a:hlinkClick r:id="rId8"/>
              </a:rPr>
              <a:t>naturogmiljoe@alleroed.dk</a:t>
            </a:r>
            <a:r>
              <a:rPr lang="da-DK" sz="1800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Varmeplanlægning: </a:t>
            </a:r>
            <a:r>
              <a:rPr lang="da-DK" sz="1800" dirty="0" smtClean="0">
                <a:hlinkClick r:id="rId9"/>
              </a:rPr>
              <a:t>teknikogdrift@alleroed.dk</a:t>
            </a:r>
            <a:r>
              <a:rPr lang="da-DK" sz="1800" dirty="0" smtClean="0"/>
              <a:t> </a:t>
            </a:r>
          </a:p>
          <a:p>
            <a:pPr algn="l"/>
            <a:endParaRPr lang="da-DK" sz="1800" dirty="0" smtClean="0"/>
          </a:p>
          <a:p>
            <a:pPr algn="l"/>
            <a:r>
              <a:rPr lang="da-DK" sz="2200" dirty="0" smtClean="0">
                <a:hlinkClick r:id="rId10"/>
              </a:rPr>
              <a:t>kommunen@alleroed.dk</a:t>
            </a:r>
            <a:r>
              <a:rPr lang="da-DK" sz="2200" dirty="0" smtClean="0"/>
              <a:t> 			Tlf. </a:t>
            </a:r>
            <a:r>
              <a:rPr lang="da-DK" sz="2200" smtClean="0"/>
              <a:t>48 100 100</a:t>
            </a:r>
            <a:endParaRPr lang="da-DK" sz="2200" dirty="0" smtClean="0"/>
          </a:p>
          <a:p>
            <a:pPr algn="l"/>
            <a:endParaRPr lang="da-DK" sz="22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 algn="l"/>
            <a:endParaRPr lang="da-DK" sz="22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2200" dirty="0"/>
          </a:p>
          <a:p>
            <a:pPr algn="l"/>
            <a:endParaRPr lang="da-DK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2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algn="l"/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51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970" y="1066394"/>
            <a:ext cx="7027237" cy="50536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90630" y="1763714"/>
            <a:ext cx="9144000" cy="1835210"/>
          </a:xfrm>
        </p:spPr>
        <p:txBody>
          <a:bodyPr>
            <a:normAutofit lnSpcReduction="10000"/>
          </a:bodyPr>
          <a:lstStyle/>
          <a:p>
            <a:endParaRPr lang="da-DK" dirty="0" smtClean="0"/>
          </a:p>
          <a:p>
            <a:r>
              <a:rPr lang="da-DK" sz="4400" dirty="0" smtClean="0"/>
              <a:t>Tak for</a:t>
            </a:r>
          </a:p>
          <a:p>
            <a:r>
              <a:rPr lang="da-DK" sz="4400" dirty="0" smtClean="0"/>
              <a:t>opmærksomheden</a:t>
            </a:r>
          </a:p>
          <a:p>
            <a:endParaRPr lang="da-DK" sz="3200" dirty="0" smtClean="0"/>
          </a:p>
          <a:p>
            <a:endParaRPr lang="da-DK" sz="3200" dirty="0"/>
          </a:p>
          <a:p>
            <a:endParaRPr lang="da-DK" sz="3200" dirty="0"/>
          </a:p>
        </p:txBody>
      </p:sp>
      <p:pic>
        <p:nvPicPr>
          <p:cNvPr id="4" name="Billede 3" descr="Logo" title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5" y="374066"/>
            <a:ext cx="1566639" cy="692328"/>
          </a:xfrm>
          <a:prstGeom prst="rect">
            <a:avLst/>
          </a:prstGeom>
        </p:spPr>
      </p:pic>
      <p:pic>
        <p:nvPicPr>
          <p:cNvPr id="8" name="Pladsholder til indhold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903" y="5976594"/>
            <a:ext cx="1923079" cy="79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970" y="1066394"/>
            <a:ext cx="7027237" cy="50536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90630" y="1199268"/>
            <a:ext cx="9144000" cy="1835210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sz="3200" dirty="0"/>
          </a:p>
          <a:p>
            <a:endParaRPr lang="da-DK" sz="3200" dirty="0"/>
          </a:p>
        </p:txBody>
      </p:sp>
      <p:pic>
        <p:nvPicPr>
          <p:cNvPr id="4" name="Billede 3" descr="Logo" title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5" y="374066"/>
            <a:ext cx="1566639" cy="6923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4687" y="584458"/>
            <a:ext cx="9144000" cy="1013263"/>
          </a:xfrm>
        </p:spPr>
        <p:txBody>
          <a:bodyPr/>
          <a:lstStyle/>
          <a:p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Varmeplan 2022</a:t>
            </a: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ladsholder til indhold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903" y="5976594"/>
            <a:ext cx="1923079" cy="799879"/>
          </a:xfrm>
          <a:prstGeom prst="rect">
            <a:avLst/>
          </a:prstGeom>
        </p:spPr>
      </p:pic>
      <p:sp>
        <p:nvSpPr>
          <p:cNvPr id="9" name="Undertitel 2"/>
          <p:cNvSpPr txBox="1">
            <a:spLocks/>
          </p:cNvSpPr>
          <p:nvPr/>
        </p:nvSpPr>
        <p:spPr>
          <a:xfrm>
            <a:off x="1286933" y="1736246"/>
            <a:ext cx="9144000" cy="2967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r>
              <a:rPr lang="da-DK" sz="3600" b="1" dirty="0" smtClean="0"/>
              <a:t>Formål</a:t>
            </a:r>
          </a:p>
          <a:p>
            <a:r>
              <a:rPr lang="da-DK" sz="3200" dirty="0" smtClean="0"/>
              <a:t>At beskrive, hvordan kommunen planlægger at gøre boligopvarmningen fossilfri senest i 2035</a:t>
            </a:r>
          </a:p>
          <a:p>
            <a:endParaRPr lang="da-DK" sz="3200" dirty="0" smtClean="0"/>
          </a:p>
          <a:p>
            <a:endParaRPr lang="da-DK" sz="3200" dirty="0" smtClean="0"/>
          </a:p>
          <a:p>
            <a:endParaRPr lang="da-DK" sz="3200" dirty="0" smtClean="0"/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1702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970" y="1066394"/>
            <a:ext cx="7027237" cy="50536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90630" y="1199267"/>
            <a:ext cx="9144000" cy="3971043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sz="3200" dirty="0"/>
          </a:p>
          <a:p>
            <a:endParaRPr lang="da-DK" sz="3200" dirty="0"/>
          </a:p>
        </p:txBody>
      </p:sp>
      <p:pic>
        <p:nvPicPr>
          <p:cNvPr id="4" name="Billede 3" descr="Logo" title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5" y="374066"/>
            <a:ext cx="1566639" cy="6923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4687" y="584458"/>
            <a:ext cx="9144000" cy="1013263"/>
          </a:xfrm>
        </p:spPr>
        <p:txBody>
          <a:bodyPr>
            <a:normAutofit/>
          </a:bodyPr>
          <a:lstStyle/>
          <a:p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Varmeplan 2022</a:t>
            </a: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ladsholder til indhold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903" y="5976594"/>
            <a:ext cx="1923079" cy="799879"/>
          </a:xfrm>
          <a:prstGeom prst="rect">
            <a:avLst/>
          </a:prstGeom>
        </p:spPr>
      </p:pic>
      <p:sp>
        <p:nvSpPr>
          <p:cNvPr id="9" name="Undertitel 2"/>
          <p:cNvSpPr txBox="1">
            <a:spLocks/>
          </p:cNvSpPr>
          <p:nvPr/>
        </p:nvSpPr>
        <p:spPr>
          <a:xfrm>
            <a:off x="1286933" y="1808114"/>
            <a:ext cx="9144000" cy="4444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600" b="1" dirty="0" smtClean="0"/>
              <a:t>Baggrund</a:t>
            </a: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 smtClean="0"/>
              <a:t>Kommunens klimaplan (Klimaplan 2020)</a:t>
            </a: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da-DK" sz="2400" dirty="0" smtClean="0"/>
              <a:t>Udbygning af CO2-neutral fjernvarme</a:t>
            </a: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da-DK" sz="2400" dirty="0" smtClean="0"/>
              <a:t>Varmepumper, hvor der ikke kan etableres fjernvarme</a:t>
            </a: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a-DK" sz="3200" dirty="0"/>
              <a:t>Aftale </a:t>
            </a:r>
            <a:r>
              <a:rPr lang="da-DK" sz="3200" dirty="0" smtClean="0"/>
              <a:t>2022 mellem </a:t>
            </a:r>
            <a:r>
              <a:rPr lang="da-DK" sz="3200" dirty="0"/>
              <a:t>regeringen og KL om fremskyndet varmeplanlægning (2022-2028)</a:t>
            </a: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a-DK" sz="3200" dirty="0" smtClean="0"/>
              <a:t>Planer og input fra forsyningsselskaberne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da-DK" sz="32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dirty="0" smtClean="0"/>
          </a:p>
          <a:p>
            <a:endParaRPr lang="da-DK" sz="3200" dirty="0" smtClean="0"/>
          </a:p>
          <a:p>
            <a:endParaRPr lang="da-DK" sz="3200" dirty="0" smtClean="0"/>
          </a:p>
          <a:p>
            <a:endParaRPr lang="da-DK" sz="3200" dirty="0" smtClean="0"/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8230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970" y="1066394"/>
            <a:ext cx="7027237" cy="50536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90630" y="1199267"/>
            <a:ext cx="9144000" cy="3971043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sz="3200" dirty="0"/>
          </a:p>
          <a:p>
            <a:endParaRPr lang="da-DK" sz="3200" dirty="0"/>
          </a:p>
        </p:txBody>
      </p:sp>
      <p:pic>
        <p:nvPicPr>
          <p:cNvPr id="4" name="Billede 3" descr="Logo" title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5" y="374066"/>
            <a:ext cx="1566639" cy="6923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4687" y="584458"/>
            <a:ext cx="9144000" cy="1013263"/>
          </a:xfrm>
        </p:spPr>
        <p:txBody>
          <a:bodyPr>
            <a:normAutofit/>
          </a:bodyPr>
          <a:lstStyle/>
          <a:p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Varmeplan 2022</a:t>
            </a: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ladsholder til indhold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903" y="5976594"/>
            <a:ext cx="1923079" cy="79987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440" y="1044142"/>
            <a:ext cx="1756379" cy="205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94" y="1207190"/>
            <a:ext cx="7045350" cy="5265472"/>
          </a:xfrm>
          <a:prstGeom prst="rect">
            <a:avLst/>
          </a:prstGeom>
        </p:spPr>
      </p:pic>
      <p:pic>
        <p:nvPicPr>
          <p:cNvPr id="4" name="Billede 3" descr="Logo" title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5" y="374066"/>
            <a:ext cx="1566639" cy="6923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4687" y="584458"/>
            <a:ext cx="9144000" cy="1013263"/>
          </a:xfrm>
        </p:spPr>
        <p:txBody>
          <a:bodyPr>
            <a:normAutofit/>
          </a:bodyPr>
          <a:lstStyle/>
          <a:p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Varmeplan 2022</a:t>
            </a: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ladsholder til indhold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903" y="5976594"/>
            <a:ext cx="1923079" cy="79987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063" y="1066394"/>
            <a:ext cx="1756379" cy="2056899"/>
          </a:xfrm>
          <a:prstGeom prst="rect">
            <a:avLst/>
          </a:prstGeom>
        </p:spPr>
      </p:pic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308543" y="2570313"/>
            <a:ext cx="9144000" cy="2456141"/>
          </a:xfrm>
        </p:spPr>
        <p:txBody>
          <a:bodyPr>
            <a:normAutofit/>
          </a:bodyPr>
          <a:lstStyle/>
          <a:p>
            <a:r>
              <a:rPr lang="da-DK" b="1" dirty="0" smtClean="0"/>
              <a:t>Forventede fjernvarmeudvidelser</a:t>
            </a:r>
          </a:p>
          <a:p>
            <a:r>
              <a:rPr lang="da-DK" b="1" dirty="0" smtClean="0"/>
              <a:t>Blovstrød </a:t>
            </a:r>
          </a:p>
          <a:p>
            <a:endParaRPr lang="da-DK" b="1" dirty="0" smtClean="0"/>
          </a:p>
          <a:p>
            <a:r>
              <a:rPr lang="da-DK" b="1" dirty="0" smtClean="0"/>
              <a:t>Herom senere i dag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92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970" y="1066394"/>
            <a:ext cx="7027237" cy="50536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90630" y="1199267"/>
            <a:ext cx="9144000" cy="4777327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sz="3200" dirty="0"/>
          </a:p>
          <a:p>
            <a:endParaRPr lang="da-DK" sz="3200" dirty="0"/>
          </a:p>
        </p:txBody>
      </p:sp>
      <p:pic>
        <p:nvPicPr>
          <p:cNvPr id="4" name="Billede 3" descr="Logo" title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5" y="374066"/>
            <a:ext cx="1566639" cy="6923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4687" y="584458"/>
            <a:ext cx="9144000" cy="1013263"/>
          </a:xfrm>
        </p:spPr>
        <p:txBody>
          <a:bodyPr>
            <a:normAutofit/>
          </a:bodyPr>
          <a:lstStyle/>
          <a:p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Fjernvarme</a:t>
            </a: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ladsholder til indhold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903" y="5976594"/>
            <a:ext cx="1923079" cy="799879"/>
          </a:xfrm>
          <a:prstGeom prst="rect">
            <a:avLst/>
          </a:prstGeom>
        </p:spPr>
      </p:pic>
      <p:sp>
        <p:nvSpPr>
          <p:cNvPr id="9" name="Undertitel 2"/>
          <p:cNvSpPr txBox="1">
            <a:spLocks/>
          </p:cNvSpPr>
          <p:nvPr/>
        </p:nvSpPr>
        <p:spPr>
          <a:xfrm>
            <a:off x="1390630" y="1808113"/>
            <a:ext cx="9144000" cy="4053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3900" dirty="0" smtClean="0"/>
          </a:p>
          <a:p>
            <a:r>
              <a:rPr lang="da-DK" sz="3900" b="1" dirty="0" smtClean="0"/>
              <a:t>Vigtige forudsætninger</a:t>
            </a:r>
            <a:endParaRPr lang="da-DK" sz="4300" dirty="0" smtClean="0"/>
          </a:p>
          <a:p>
            <a:endParaRPr lang="da-DK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000" dirty="0" smtClean="0"/>
              <a:t>Arealer </a:t>
            </a:r>
            <a:r>
              <a:rPr lang="da-DK" sz="3000" dirty="0"/>
              <a:t>til </a:t>
            </a:r>
            <a:r>
              <a:rPr lang="da-DK" sz="3000" dirty="0" smtClean="0"/>
              <a:t>fjernvarmeproduktion</a:t>
            </a:r>
          </a:p>
          <a:p>
            <a:endParaRPr lang="da-DK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000" dirty="0" smtClean="0"/>
              <a:t>Interesse og opbakning (tilslutningsprocent)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000" dirty="0" smtClean="0"/>
              <a:t>Rentabilitet (positiv samfundsøkonomi)</a:t>
            </a:r>
            <a:endParaRPr lang="da-DK" sz="32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dirty="0" smtClean="0"/>
          </a:p>
          <a:p>
            <a:endParaRPr lang="da-DK" sz="3200" dirty="0" smtClean="0"/>
          </a:p>
          <a:p>
            <a:endParaRPr lang="da-DK" sz="3200" dirty="0" smtClean="0"/>
          </a:p>
          <a:p>
            <a:endParaRPr lang="da-DK" sz="3200" dirty="0" smtClean="0"/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9396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970" y="1066394"/>
            <a:ext cx="7027237" cy="50536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90630" y="1199267"/>
            <a:ext cx="9144000" cy="3971043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sz="3200" dirty="0"/>
          </a:p>
          <a:p>
            <a:endParaRPr lang="da-DK" sz="3200" dirty="0"/>
          </a:p>
        </p:txBody>
      </p:sp>
      <p:pic>
        <p:nvPicPr>
          <p:cNvPr id="4" name="Billede 3" descr="Logo" title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5" y="374066"/>
            <a:ext cx="1566639" cy="692328"/>
          </a:xfrm>
          <a:prstGeom prst="rect">
            <a:avLst/>
          </a:prstGeom>
        </p:spPr>
      </p:pic>
      <p:pic>
        <p:nvPicPr>
          <p:cNvPr id="8" name="Pladsholder til indhold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903" y="5976594"/>
            <a:ext cx="1923079" cy="799879"/>
          </a:xfrm>
          <a:prstGeom prst="rect">
            <a:avLst/>
          </a:prstGeom>
        </p:spPr>
      </p:pic>
      <p:sp>
        <p:nvSpPr>
          <p:cNvPr id="9" name="Undertitel 2"/>
          <p:cNvSpPr txBox="1">
            <a:spLocks/>
          </p:cNvSpPr>
          <p:nvPr/>
        </p:nvSpPr>
        <p:spPr>
          <a:xfrm>
            <a:off x="1286933" y="2199089"/>
            <a:ext cx="9144000" cy="35860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600" b="1" dirty="0" smtClean="0"/>
              <a:t>Allerød Kommune understøtter</a:t>
            </a:r>
            <a:endParaRPr lang="da-DK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000" dirty="0" smtClean="0"/>
              <a:t>Arealbehov indgår </a:t>
            </a:r>
            <a:r>
              <a:rPr lang="da-DK" sz="3000" dirty="0" err="1" smtClean="0"/>
              <a:t>ifm</a:t>
            </a:r>
            <a:r>
              <a:rPr lang="da-DK" sz="3000" dirty="0" smtClean="0"/>
              <a:t>. Planstrategi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000" dirty="0" smtClean="0"/>
              <a:t>Kommunale ejendomme som drivere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000" dirty="0" err="1" smtClean="0"/>
              <a:t>Facilitator</a:t>
            </a:r>
            <a:endParaRPr lang="da-DK" sz="3000" dirty="0" smtClean="0"/>
          </a:p>
          <a:p>
            <a:endParaRPr lang="da-DK" sz="3000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da-DK" sz="32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dirty="0" smtClean="0"/>
          </a:p>
          <a:p>
            <a:endParaRPr lang="da-DK" sz="3200" dirty="0" smtClean="0"/>
          </a:p>
          <a:p>
            <a:endParaRPr lang="da-DK" sz="3200" dirty="0" smtClean="0"/>
          </a:p>
          <a:p>
            <a:endParaRPr lang="da-DK" sz="3200" dirty="0" smtClean="0"/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4133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970" y="1066394"/>
            <a:ext cx="7027237" cy="50536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90630" y="1199267"/>
            <a:ext cx="9144000" cy="3971043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sz="3200" dirty="0"/>
          </a:p>
          <a:p>
            <a:endParaRPr lang="da-DK" sz="3200" dirty="0"/>
          </a:p>
        </p:txBody>
      </p:sp>
      <p:pic>
        <p:nvPicPr>
          <p:cNvPr id="4" name="Billede 3" descr="Logo" title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5" y="374066"/>
            <a:ext cx="1566639" cy="6923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90629" y="1041278"/>
            <a:ext cx="9144000" cy="1013263"/>
          </a:xfrm>
        </p:spPr>
        <p:txBody>
          <a:bodyPr>
            <a:normAutofit fontScale="90000"/>
          </a:bodyPr>
          <a:lstStyle/>
          <a:p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Varmepumper / </a:t>
            </a:r>
            <a:b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Individuel forsyning</a:t>
            </a: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ladsholder til indhold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903" y="5976594"/>
            <a:ext cx="1923079" cy="79987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440" y="1044142"/>
            <a:ext cx="1756379" cy="2056899"/>
          </a:xfrm>
          <a:prstGeom prst="rect">
            <a:avLst/>
          </a:prstGeom>
        </p:spPr>
      </p:pic>
      <p:sp>
        <p:nvSpPr>
          <p:cNvPr id="9" name="Undertitel 2"/>
          <p:cNvSpPr txBox="1">
            <a:spLocks/>
          </p:cNvSpPr>
          <p:nvPr/>
        </p:nvSpPr>
        <p:spPr>
          <a:xfrm>
            <a:off x="1286933" y="2199089"/>
            <a:ext cx="9144000" cy="358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da-DK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000" dirty="0" smtClean="0"/>
              <a:t>Valg af løsning er op til hver enkelt ejendomsejer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000" dirty="0" smtClean="0"/>
          </a:p>
          <a:p>
            <a:r>
              <a:rPr lang="da-DK" sz="3000" dirty="0" smtClean="0"/>
              <a:t>Hjælp og vejledning:</a:t>
            </a:r>
          </a:p>
          <a:p>
            <a:r>
              <a:rPr lang="da-DK" sz="3000" dirty="0" smtClean="0"/>
              <a:t>www.sparenergi.dk</a:t>
            </a:r>
          </a:p>
          <a:p>
            <a:endParaRPr lang="da-DK" sz="3000" dirty="0" smtClean="0"/>
          </a:p>
          <a:p>
            <a:endParaRPr lang="da-DK" sz="3000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da-DK" sz="32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dirty="0" smtClean="0"/>
          </a:p>
          <a:p>
            <a:endParaRPr lang="da-DK" sz="3200" dirty="0" smtClean="0"/>
          </a:p>
          <a:p>
            <a:endParaRPr lang="da-DK" sz="3200" dirty="0" smtClean="0"/>
          </a:p>
          <a:p>
            <a:endParaRPr lang="da-DK" sz="3200" dirty="0" smtClean="0"/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7972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970" y="1066394"/>
            <a:ext cx="7027237" cy="50536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4" name="Billede 3" descr="Logo" title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5" y="374066"/>
            <a:ext cx="1566639" cy="6923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97245" y="584464"/>
            <a:ext cx="9144000" cy="1013263"/>
          </a:xfrm>
        </p:spPr>
        <p:txBody>
          <a:bodyPr/>
          <a:lstStyle/>
          <a:p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Områder med særlig fokus</a:t>
            </a: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ladsholder til indhold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903" y="5976594"/>
            <a:ext cx="1923079" cy="799879"/>
          </a:xfrm>
          <a:prstGeom prst="rect">
            <a:avLst/>
          </a:prstGeom>
        </p:spPr>
      </p:pic>
      <p:sp>
        <p:nvSpPr>
          <p:cNvPr id="10" name="Undertitel 2"/>
          <p:cNvSpPr>
            <a:spLocks noGrp="1"/>
          </p:cNvSpPr>
          <p:nvPr>
            <p:ph type="subTitle" idx="1"/>
          </p:nvPr>
        </p:nvSpPr>
        <p:spPr>
          <a:xfrm>
            <a:off x="2380297" y="1677012"/>
            <a:ext cx="7800392" cy="4758178"/>
          </a:xfrm>
        </p:spPr>
        <p:txBody>
          <a:bodyPr>
            <a:normAutofit/>
          </a:bodyPr>
          <a:lstStyle/>
          <a:p>
            <a:endParaRPr lang="da-DK" sz="3200" b="1" dirty="0" smtClean="0"/>
          </a:p>
          <a:p>
            <a:r>
              <a:rPr lang="da-DK" sz="3200" b="1" dirty="0" smtClean="0"/>
              <a:t>Boligområder, f.eks. tæt-lave bebyggelser, med særlige udfordringer</a:t>
            </a:r>
          </a:p>
          <a:p>
            <a:pPr algn="l"/>
            <a:endParaRPr lang="da-DK" sz="2200" dirty="0" smtClean="0"/>
          </a:p>
          <a:p>
            <a:r>
              <a:rPr lang="da-DK" sz="3200" b="1" dirty="0" smtClean="0"/>
              <a:t>Kommunen understøtter</a:t>
            </a:r>
            <a:endParaRPr lang="da-DK" sz="32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2400" dirty="0" smtClean="0"/>
              <a:t>4 pilotprojekter for 4 boligområder, som er screenet for muligheder og begrænsninger i forhold til skift af varmekilder, herunder mulighed for termonet (herom senere i dag)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2400" dirty="0" smtClean="0"/>
              <a:t>Cases og teknologikatalog til gavn og inspiration for tilsvarende boligområder m.fl. </a:t>
            </a:r>
          </a:p>
          <a:p>
            <a:pPr algn="l"/>
            <a:endParaRPr lang="da-DK" sz="22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2200" dirty="0"/>
          </a:p>
          <a:p>
            <a:pPr algn="l"/>
            <a:endParaRPr lang="da-DK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2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algn="l"/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52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275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Varmeplan 2022</vt:lpstr>
      <vt:lpstr>Varmeplan 2022</vt:lpstr>
      <vt:lpstr>Varmeplan 2022</vt:lpstr>
      <vt:lpstr>Varmeplan 2022</vt:lpstr>
      <vt:lpstr>Varmeplan 2022</vt:lpstr>
      <vt:lpstr>Fjernvarme</vt:lpstr>
      <vt:lpstr>PowerPoint-præsentation</vt:lpstr>
      <vt:lpstr>Varmepumper /  Individuel forsyning</vt:lpstr>
      <vt:lpstr>Områder med særlig fokus</vt:lpstr>
      <vt:lpstr>Hjælp og vejledning</vt:lpstr>
      <vt:lpstr>PowerPoint-præsentation</vt:lpstr>
    </vt:vector>
  </TitlesOfParts>
  <Company>Allerød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Flemming Kjølstad Larsen</dc:creator>
  <cp:lastModifiedBy>Flemming Kjølstad Larsen</cp:lastModifiedBy>
  <cp:revision>207</cp:revision>
  <dcterms:created xsi:type="dcterms:W3CDTF">2021-04-06T07:34:34Z</dcterms:created>
  <dcterms:modified xsi:type="dcterms:W3CDTF">2023-05-25T07:52:16Z</dcterms:modified>
</cp:coreProperties>
</file>